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7" r:id="rId3"/>
    <p:sldId id="257" r:id="rId4"/>
    <p:sldId id="262" r:id="rId5"/>
    <p:sldId id="258" r:id="rId6"/>
    <p:sldId id="259" r:id="rId7"/>
    <p:sldId id="263" r:id="rId8"/>
    <p:sldId id="260" r:id="rId9"/>
    <p:sldId id="265" r:id="rId10"/>
    <p:sldId id="266" r:id="rId11"/>
    <p:sldId id="261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8372"/>
  </p:normalViewPr>
  <p:slideViewPr>
    <p:cSldViewPr snapToGrid="0" snapToObjects="1">
      <p:cViewPr varScale="1">
        <p:scale>
          <a:sx n="93" d="100"/>
          <a:sy n="93" d="100"/>
        </p:scale>
        <p:origin x="122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7BD778-87CC-2547-AF21-D50DC075D026}" type="datetimeFigureOut">
              <a:rPr lang="en-US" smtClean="0"/>
              <a:t>4/7/21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648EC1-3EA2-7643-9BBC-E081BD011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459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Defined class called Question</a:t>
            </a:r>
          </a:p>
          <a:p>
            <a:r>
              <a:rPr lang="en-US" dirty="0"/>
              <a:t>Defining that Question has a prompt and answer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648EC1-3EA2-7643-9BBC-E081BD01146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980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Created an array of questions with prompt and correct answer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648EC1-3EA2-7643-9BBC-E081BD01146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977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takes parameter of question</a:t>
            </a:r>
          </a:p>
          <a:p>
            <a:r>
              <a:rPr lang="en-US" dirty="0"/>
              <a:t>Variable of answer stores answer</a:t>
            </a:r>
          </a:p>
          <a:p>
            <a:r>
              <a:rPr lang="en-US" dirty="0"/>
              <a:t>Loops through question array, compares answers (case insensitive)</a:t>
            </a:r>
          </a:p>
          <a:p>
            <a:r>
              <a:rPr lang="en-US" dirty="0"/>
              <a:t>Keeps score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648EC1-3EA2-7643-9BBC-E081BD01146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127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7DB2E-7D9C-BE4F-B14C-A3F414DF78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3CA2E8-465B-EF44-A630-BE984EBFF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D2DDF-F4F5-0942-9F7A-16A5D12D6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15E62-9E79-6F40-9727-CB9BC9CA48B6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53F55-EA69-D54A-B378-753231AC0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E8754-B140-F440-BB91-E9CD35258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9553C-BE47-3C42-8A57-8FA96765A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926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96C3D-552F-5F4D-9C11-75B2C19BC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25C203-E694-6142-99DB-8CA85ECB6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229C5-D4C9-9443-AFA9-147750031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15E62-9E79-6F40-9727-CB9BC9CA48B6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661EC-6A36-7E4F-B07A-5510B980B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D764A-C7CB-EE4F-BA2B-D708C3A9A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9553C-BE47-3C42-8A57-8FA96765A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26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D3F2BC-5292-ED42-A7E0-1688B0E04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0211A9-8943-D247-BA9E-379557158E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E0130-8255-F842-BDA0-1BE388905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15E62-9E79-6F40-9727-CB9BC9CA48B6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7F72F-97AD-0740-A560-57627ACFB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52824-B94E-B144-9622-430148D40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9553C-BE47-3C42-8A57-8FA96765A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933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090BF-522B-8C44-8EAB-7D092FB0A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49149-98BF-2049-82AB-614C1381F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DFD01-FA2B-1E45-B9C5-8193C8BAA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15E62-9E79-6F40-9727-CB9BC9CA48B6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77F4A-B797-F94A-9CDD-3D542421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40C47-CC72-F948-940E-C7741E1A2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9553C-BE47-3C42-8A57-8FA96765A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64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0AA5E-EC91-9845-B955-FDEDEA9DD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825C4-8E1E-514C-BC99-50AAC506A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AA964-79DF-7E4E-93DC-11C622306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15E62-9E79-6F40-9727-CB9BC9CA48B6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26CC0-65AD-8C44-8213-5E139A819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B92B7-BC85-A549-B819-146D61607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9553C-BE47-3C42-8A57-8FA96765A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6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C9883-7306-6D42-8D48-125FB9C52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138FD-4345-2F43-85A6-BF8885E270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CBDD38-7A8D-C040-A425-2666356A89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75A17D-0DBC-9742-9EDC-DC588C0D6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15E62-9E79-6F40-9727-CB9BC9CA48B6}" type="datetimeFigureOut">
              <a:rPr lang="en-US" smtClean="0"/>
              <a:t>4/7/21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CE8042-C36D-E04C-911A-4AA803208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10F59E-F41E-974B-8407-DE608C122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9553C-BE47-3C42-8A57-8FA96765A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526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DB235-2936-FA4D-A2C8-C7FB795FA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47EEF-55B6-B740-9C0F-90148C6DA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36F5A-821E-F242-821E-632D13CB6D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F2DAC-5799-A14E-9DFD-91AAFB0C6F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DDCFB4-AEF1-9341-88CB-C89435603E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FE63CB-0B92-7541-8076-BC80721B7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15E62-9E79-6F40-9727-CB9BC9CA48B6}" type="datetimeFigureOut">
              <a:rPr lang="en-US" smtClean="0"/>
              <a:t>4/7/21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BE0CF4-3792-0B49-B9C3-66713F713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C54F03-6214-8546-AF0C-D5754176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9553C-BE47-3C42-8A57-8FA96765A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273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620E7-BA44-6548-9D74-81F691BF9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89D2A2-4031-7D44-BECA-2747CFBB9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15E62-9E79-6F40-9727-CB9BC9CA48B6}" type="datetimeFigureOut">
              <a:rPr lang="en-US" smtClean="0"/>
              <a:t>4/7/21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B587D4-4A6A-5D44-8E05-3FC95CD8D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B502CA-C2E8-5F4E-8415-C74A5E12A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9553C-BE47-3C42-8A57-8FA96765A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35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5DBE33-6EFF-4E4B-B97F-67B429715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15E62-9E79-6F40-9727-CB9BC9CA48B6}" type="datetimeFigureOut">
              <a:rPr lang="en-US" smtClean="0"/>
              <a:t>4/7/21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F11BAA-A3B4-794B-BA56-90DBC7FD6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D69D3-9D68-BA4E-B2BA-01D158BF1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9553C-BE47-3C42-8A57-8FA96765A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49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2258A-4DA6-2149-8882-65B3CF3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42AFB-7CEA-7740-8375-09C1DC9BD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25F5A5-6A64-5049-9248-02C15B5363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103100-183E-BC4E-92ED-ADA97DB74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15E62-9E79-6F40-9727-CB9BC9CA48B6}" type="datetimeFigureOut">
              <a:rPr lang="en-US" smtClean="0"/>
              <a:t>4/7/21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3EC3B-07DC-EA43-9CA8-336C74C4B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5EC97A-A123-1D45-AAC0-8CCD831D1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9553C-BE47-3C42-8A57-8FA96765A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911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DE0CB-DC7C-3B4E-A866-A4818BC2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C4491A-C600-9E4A-AFBB-E8482E377F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0F1F40-9EC8-9F47-B24A-92102C6AB9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78D2DA-52A2-E144-BEA5-F38FB2C49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15E62-9E79-6F40-9727-CB9BC9CA48B6}" type="datetimeFigureOut">
              <a:rPr lang="en-US" smtClean="0"/>
              <a:t>4/7/21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ABCDDF-EDED-0948-B27A-F9D91ECF3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93D29-F5BD-BE45-A858-6867E4AA6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9553C-BE47-3C42-8A57-8FA96765A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69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B1C1E7-96E6-1345-9C16-A48119091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081595-37EC-2844-9D47-60A1F460F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956E7-B938-0344-94B8-44A4F5B192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15E62-9E79-6F40-9727-CB9BC9CA48B6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A9AFF-5CD1-A844-AAD2-9E9EF84389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909AF-3A41-FF4B-BBB5-6CCBCFEE16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9553C-BE47-3C42-8A57-8FA96765A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08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62E0290-6C91-F644-A8BF-ACE3E0D06F86}"/>
              </a:ext>
            </a:extLst>
          </p:cNvPr>
          <p:cNvSpPr txBox="1"/>
          <p:nvPr/>
        </p:nvSpPr>
        <p:spPr>
          <a:xfrm>
            <a:off x="3163629" y="2177142"/>
            <a:ext cx="5433602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T1A3 Ruby App</a:t>
            </a:r>
          </a:p>
          <a:p>
            <a:pPr algn="ctr"/>
            <a:endParaRPr lang="en-US" sz="4000" dirty="0">
              <a:solidFill>
                <a:schemeClr val="bg1"/>
              </a:solidFill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Sarah Cahill</a:t>
            </a:r>
          </a:p>
        </p:txBody>
      </p:sp>
    </p:spTree>
    <p:extLst>
      <p:ext uri="{BB962C8B-B14F-4D97-AF65-F5344CB8AC3E}">
        <p14:creationId xmlns:p14="http://schemas.microsoft.com/office/powerpoint/2010/main" val="4141766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362691-BE59-FD43-B974-4C510C0CF7B7}"/>
              </a:ext>
            </a:extLst>
          </p:cNvPr>
          <p:cNvSpPr txBox="1"/>
          <p:nvPr/>
        </p:nvSpPr>
        <p:spPr>
          <a:xfrm>
            <a:off x="857504" y="426720"/>
            <a:ext cx="6250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How workflow is managed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8DC413-B91B-174E-B40F-7CA08E041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504" y="1338943"/>
            <a:ext cx="10081245" cy="526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61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362691-BE59-FD43-B974-4C510C0CF7B7}"/>
              </a:ext>
            </a:extLst>
          </p:cNvPr>
          <p:cNvSpPr txBox="1"/>
          <p:nvPr/>
        </p:nvSpPr>
        <p:spPr>
          <a:xfrm>
            <a:off x="857504" y="426720"/>
            <a:ext cx="30760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Other points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7F873E-581E-2544-8090-FED60755551A}"/>
              </a:ext>
            </a:extLst>
          </p:cNvPr>
          <p:cNvSpPr txBox="1"/>
          <p:nvPr/>
        </p:nvSpPr>
        <p:spPr>
          <a:xfrm>
            <a:off x="857504" y="1353456"/>
            <a:ext cx="1092809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Ethical issues: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solidFill>
                  <a:schemeClr val="bg1"/>
                </a:solidFill>
              </a:rPr>
              <a:t>Idea for quiz came from a CNN quiz, but is attributed to them in the code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solidFill>
                  <a:schemeClr val="bg1"/>
                </a:solidFill>
              </a:rPr>
              <a:t>Trump could get a Twitter account again making last question incorrect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solidFill>
                  <a:schemeClr val="bg1"/>
                </a:solidFill>
              </a:rPr>
              <a:t>As Trump doesn’t have an account any more, there is no way to verify answers being correct</a:t>
            </a: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pPr marL="590550" lvl="1" indent="-5905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Wishlist items:</a:t>
            </a:r>
            <a:endParaRPr lang="en-US" sz="2000" dirty="0">
              <a:solidFill>
                <a:schemeClr val="bg1"/>
              </a:solidFill>
            </a:endParaRPr>
          </a:p>
          <a:p>
            <a:pPr marL="800100" lvl="1" indent="-342900">
              <a:buFontTx/>
              <a:buChar char="-"/>
            </a:pPr>
            <a:r>
              <a:rPr lang="en-US" sz="2000" dirty="0">
                <a:solidFill>
                  <a:schemeClr val="bg1"/>
                </a:solidFill>
              </a:rPr>
              <a:t>Display ascii image of Trump or Kanye, depending on who the user entered for answers more often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solidFill>
                  <a:schemeClr val="bg1"/>
                </a:solidFill>
              </a:rPr>
              <a:t>Store user scores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solidFill>
                  <a:schemeClr val="bg1"/>
                </a:solidFill>
              </a:rPr>
              <a:t>Adding audio?</a:t>
            </a: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pPr marL="590550" lvl="1" indent="-5905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Most enjoyable part?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solidFill>
                  <a:schemeClr val="bg1"/>
                </a:solidFill>
              </a:rPr>
              <a:t>Working out how to improve the user experience to make the app easy to understand and use</a:t>
            </a:r>
          </a:p>
        </p:txBody>
      </p:sp>
    </p:spTree>
    <p:extLst>
      <p:ext uri="{BB962C8B-B14F-4D97-AF65-F5344CB8AC3E}">
        <p14:creationId xmlns:p14="http://schemas.microsoft.com/office/powerpoint/2010/main" val="23606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0D6DCBE-381A-1A4C-B49C-861AB9671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78" y="1449778"/>
            <a:ext cx="8578852" cy="482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D64BB8-1B1C-DB40-8B86-F47B73069023}"/>
              </a:ext>
            </a:extLst>
          </p:cNvPr>
          <p:cNvSpPr txBox="1"/>
          <p:nvPr/>
        </p:nvSpPr>
        <p:spPr>
          <a:xfrm>
            <a:off x="768604" y="452120"/>
            <a:ext cx="39331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Dragon energy…</a:t>
            </a:r>
          </a:p>
        </p:txBody>
      </p:sp>
    </p:spTree>
    <p:extLst>
      <p:ext uri="{BB962C8B-B14F-4D97-AF65-F5344CB8AC3E}">
        <p14:creationId xmlns:p14="http://schemas.microsoft.com/office/powerpoint/2010/main" val="1956131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E002F8-E209-6646-BFF0-5602A832C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67" y="97972"/>
            <a:ext cx="10869065" cy="676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41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844AB-B366-434F-B9B8-40D9D46E32E3}"/>
              </a:ext>
            </a:extLst>
          </p:cNvPr>
          <p:cNvSpPr txBox="1"/>
          <p:nvPr/>
        </p:nvSpPr>
        <p:spPr>
          <a:xfrm>
            <a:off x="1499616" y="1674674"/>
            <a:ext cx="91927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A simple 15 question quiz, where users are asked to identify the author of given tweets – Donald Trump or Kanye West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282996-0D7E-1142-8B9B-F07C9163FC78}"/>
              </a:ext>
            </a:extLst>
          </p:cNvPr>
          <p:cNvSpPr txBox="1"/>
          <p:nvPr/>
        </p:nvSpPr>
        <p:spPr>
          <a:xfrm>
            <a:off x="345440" y="231648"/>
            <a:ext cx="26255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What is it?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F6A44D-6F53-4643-AF25-73B38A6DC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53" y="4006072"/>
            <a:ext cx="10380893" cy="155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746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844AB-B366-434F-B9B8-40D9D46E32E3}"/>
              </a:ext>
            </a:extLst>
          </p:cNvPr>
          <p:cNvSpPr txBox="1"/>
          <p:nvPr/>
        </p:nvSpPr>
        <p:spPr>
          <a:xfrm>
            <a:off x="646176" y="1170432"/>
            <a:ext cx="10680192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Asks user for name input, uses it throughout quiz.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Users are presented with a tweet and asked to type who said it.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If user answers question correctly, </a:t>
            </a:r>
            <a:r>
              <a:rPr lang="en-US" sz="2400" dirty="0">
                <a:solidFill>
                  <a:srgbClr val="00B050"/>
                </a:solidFill>
              </a:rPr>
              <a:t>they are told their cumulative score.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If user answers question incorrectly, </a:t>
            </a:r>
            <a:r>
              <a:rPr lang="en-US" sz="2400" dirty="0">
                <a:solidFill>
                  <a:srgbClr val="FF0000"/>
                </a:solidFill>
              </a:rPr>
              <a:t>they are told they got the question wrong.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User is presented with score at end, with three options as to how they did: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 lvl="2"/>
            <a:r>
              <a:rPr lang="en-AU" sz="2000" dirty="0">
                <a:solidFill>
                  <a:schemeClr val="bg1"/>
                </a:solidFill>
              </a:rPr>
              <a:t>👏 – if they got more than half the questions right</a:t>
            </a:r>
          </a:p>
          <a:p>
            <a:pPr lvl="2"/>
            <a:r>
              <a:rPr lang="en-AU" sz="2000" dirty="0">
                <a:solidFill>
                  <a:schemeClr val="bg1"/>
                </a:solidFill>
              </a:rPr>
              <a:t>👍 – if they got more than one but less than half the questions right</a:t>
            </a:r>
          </a:p>
          <a:p>
            <a:pPr lvl="2"/>
            <a:r>
              <a:rPr lang="en-AU" sz="2000" dirty="0">
                <a:solidFill>
                  <a:schemeClr val="bg1"/>
                </a:solidFill>
              </a:rPr>
              <a:t>😳 – if they got no questions right </a:t>
            </a:r>
          </a:p>
          <a:p>
            <a:pPr lvl="2"/>
            <a:endParaRPr lang="en-AU" sz="1000" dirty="0">
              <a:solidFill>
                <a:schemeClr val="bg1"/>
              </a:solidFill>
            </a:endParaRPr>
          </a:p>
          <a:p>
            <a:pPr marL="539750" lvl="2" indent="-528638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User has options to gamble all points at end – if they get the last question right, their points are doubled. If they get it wrong, they lose everything. Final score is then presented.</a:t>
            </a:r>
          </a:p>
          <a:p>
            <a:pPr marL="539750" lvl="2" indent="-528638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Colour is used to differentiate questions and scores, and to improve UX.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0A360-B184-1440-8132-9CC39941F5E9}"/>
              </a:ext>
            </a:extLst>
          </p:cNvPr>
          <p:cNvSpPr txBox="1"/>
          <p:nvPr/>
        </p:nvSpPr>
        <p:spPr>
          <a:xfrm>
            <a:off x="345440" y="231648"/>
            <a:ext cx="22876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Features </a:t>
            </a:r>
          </a:p>
        </p:txBody>
      </p:sp>
    </p:spTree>
    <p:extLst>
      <p:ext uri="{BB962C8B-B14F-4D97-AF65-F5344CB8AC3E}">
        <p14:creationId xmlns:p14="http://schemas.microsoft.com/office/powerpoint/2010/main" val="11949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89A114-3106-684A-A9BD-939D6783F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504" y="1437132"/>
            <a:ext cx="7635494" cy="39837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A3CA1A-FB12-174B-925B-8B2763F2BF28}"/>
              </a:ext>
            </a:extLst>
          </p:cNvPr>
          <p:cNvSpPr txBox="1"/>
          <p:nvPr/>
        </p:nvSpPr>
        <p:spPr>
          <a:xfrm>
            <a:off x="857504" y="426720"/>
            <a:ext cx="55810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How is code </a:t>
            </a:r>
            <a:r>
              <a:rPr lang="en-US" sz="4400" dirty="0" err="1">
                <a:solidFill>
                  <a:schemeClr val="bg1"/>
                </a:solidFill>
              </a:rPr>
              <a:t>organised</a:t>
            </a:r>
            <a:r>
              <a:rPr lang="en-US" sz="44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01615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362691-BE59-FD43-B974-4C510C0CF7B7}"/>
              </a:ext>
            </a:extLst>
          </p:cNvPr>
          <p:cNvSpPr txBox="1"/>
          <p:nvPr/>
        </p:nvSpPr>
        <p:spPr>
          <a:xfrm>
            <a:off x="857504" y="426720"/>
            <a:ext cx="55810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How is code </a:t>
            </a:r>
            <a:r>
              <a:rPr lang="en-US" sz="4400" dirty="0" err="1">
                <a:solidFill>
                  <a:schemeClr val="bg1"/>
                </a:solidFill>
              </a:rPr>
              <a:t>organised</a:t>
            </a:r>
            <a:r>
              <a:rPr lang="en-US" sz="4400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5C6AC4-19D8-E644-A89E-413337BF8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1662430"/>
            <a:ext cx="11328400" cy="146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539C17-4C49-0D44-B7A3-F3FC816DB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416" y="3735071"/>
            <a:ext cx="38862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69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A3CA1A-FB12-174B-925B-8B2763F2BF28}"/>
              </a:ext>
            </a:extLst>
          </p:cNvPr>
          <p:cNvSpPr txBox="1"/>
          <p:nvPr/>
        </p:nvSpPr>
        <p:spPr>
          <a:xfrm>
            <a:off x="857504" y="426720"/>
            <a:ext cx="55810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How is code </a:t>
            </a:r>
            <a:r>
              <a:rPr lang="en-US" sz="4400" dirty="0" err="1">
                <a:solidFill>
                  <a:schemeClr val="bg1"/>
                </a:solidFill>
              </a:rPr>
              <a:t>organised</a:t>
            </a:r>
            <a:r>
              <a:rPr lang="en-US" sz="4400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6A7D21-93D6-7945-9D30-B46E573E4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504" y="1196162"/>
            <a:ext cx="6864096" cy="534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44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362691-BE59-FD43-B974-4C510C0CF7B7}"/>
              </a:ext>
            </a:extLst>
          </p:cNvPr>
          <p:cNvSpPr txBox="1"/>
          <p:nvPr/>
        </p:nvSpPr>
        <p:spPr>
          <a:xfrm>
            <a:off x="857504" y="426720"/>
            <a:ext cx="52278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What Gems are used?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CB88D3-4235-A04A-8D6A-56F731FDB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298" y="1771650"/>
            <a:ext cx="4813300" cy="279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D6E7EA-20A3-E941-803B-3C0B2F4EA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504" y="1708150"/>
            <a:ext cx="4902200" cy="2857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18317E-820E-D747-A4E2-FC88D2850A43}"/>
              </a:ext>
            </a:extLst>
          </p:cNvPr>
          <p:cNvSpPr txBox="1"/>
          <p:nvPr/>
        </p:nvSpPr>
        <p:spPr>
          <a:xfrm>
            <a:off x="857504" y="4648200"/>
            <a:ext cx="4298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Colours</a:t>
            </a:r>
            <a:r>
              <a:rPr lang="en-US" sz="2400" dirty="0">
                <a:solidFill>
                  <a:schemeClr val="bg1"/>
                </a:solidFill>
              </a:rPr>
              <a:t>, bold and italic are used to improve user experience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004909-BBD4-D14B-A360-ABF3D94E4EED}"/>
              </a:ext>
            </a:extLst>
          </p:cNvPr>
          <p:cNvSpPr txBox="1"/>
          <p:nvPr/>
        </p:nvSpPr>
        <p:spPr>
          <a:xfrm>
            <a:off x="6432298" y="4648199"/>
            <a:ext cx="4298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Users can choose Yes or No at end to gamble their points on last question</a:t>
            </a:r>
          </a:p>
        </p:txBody>
      </p:sp>
    </p:spTree>
    <p:extLst>
      <p:ext uri="{BB962C8B-B14F-4D97-AF65-F5344CB8AC3E}">
        <p14:creationId xmlns:p14="http://schemas.microsoft.com/office/powerpoint/2010/main" val="3949969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362691-BE59-FD43-B974-4C510C0CF7B7}"/>
              </a:ext>
            </a:extLst>
          </p:cNvPr>
          <p:cNvSpPr txBox="1"/>
          <p:nvPr/>
        </p:nvSpPr>
        <p:spPr>
          <a:xfrm>
            <a:off x="857504" y="426720"/>
            <a:ext cx="52278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What Gems are used?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18317E-820E-D747-A4E2-FC88D2850A43}"/>
              </a:ext>
            </a:extLst>
          </p:cNvPr>
          <p:cNvSpPr txBox="1"/>
          <p:nvPr/>
        </p:nvSpPr>
        <p:spPr>
          <a:xfrm>
            <a:off x="857504" y="4648200"/>
            <a:ext cx="4298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Provides link to website to give credit for content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004909-BBD4-D14B-A360-ABF3D94E4EED}"/>
              </a:ext>
            </a:extLst>
          </p:cNvPr>
          <p:cNvSpPr txBox="1"/>
          <p:nvPr/>
        </p:nvSpPr>
        <p:spPr>
          <a:xfrm>
            <a:off x="6432298" y="4648199"/>
            <a:ext cx="4298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Increased visibility for instructions, improving UX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335A90-26A6-FF4E-8E1C-73B443272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504" y="1596844"/>
            <a:ext cx="4864100" cy="2832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EA96DC-0A94-124C-A1ED-4BBA67F5D4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20"/>
          <a:stretch/>
        </p:blipFill>
        <p:spPr>
          <a:xfrm>
            <a:off x="6432298" y="1596844"/>
            <a:ext cx="48895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38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3071</TotalTime>
  <Words>411</Words>
  <Application>Microsoft Macintosh PowerPoint</Application>
  <PresentationFormat>Widescreen</PresentationFormat>
  <Paragraphs>52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Cahill</dc:creator>
  <cp:lastModifiedBy>Sarah Cahill</cp:lastModifiedBy>
  <cp:revision>31</cp:revision>
  <dcterms:created xsi:type="dcterms:W3CDTF">2021-04-06T01:25:52Z</dcterms:created>
  <dcterms:modified xsi:type="dcterms:W3CDTF">2021-04-08T09:25:16Z</dcterms:modified>
</cp:coreProperties>
</file>